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C8D8A85-EF7A-4A84-A17B-2AA5A84A917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77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25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CustomShape 63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80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77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1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160" cy="359892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30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3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75"/>
          <p:cNvSpPr/>
          <p:nvPr/>
        </p:nvSpPr>
        <p:spPr>
          <a:xfrm>
            <a:off x="360000" y="333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10 – Unsupervised Representation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76"/>
          <p:cNvSpPr/>
          <p:nvPr/>
        </p:nvSpPr>
        <p:spPr>
          <a:xfrm>
            <a:off x="540000" y="4680000"/>
            <a:ext cx="9171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1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7" name="CustomShape 22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23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24"/>
          <p:cNvSpPr/>
          <p:nvPr/>
        </p:nvSpPr>
        <p:spPr>
          <a:xfrm>
            <a:off x="360000" y="1692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Step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Auto-Encoder 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 Latent Representations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Feature Extraction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Freeze The Encoder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Latent Vectors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Supervised Classifier Training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Input: Latent Vectors (Labeled)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Fully-Connected, SVM, 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101160" y="727560"/>
            <a:ext cx="904176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Semi-Supervised Representation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4942800" y="1883520"/>
            <a:ext cx="4200120" cy="360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8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10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CustomShape 11"/>
          <p:cNvSpPr/>
          <p:nvPr/>
        </p:nvSpPr>
        <p:spPr>
          <a:xfrm>
            <a:off x="360000" y="202536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09 – Generative Adversarial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Deep Unsupervised Representation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Latent Representations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Auto-Encoders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Representation Learning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412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Knowlegde Transfer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defTabSz="914400">
              <a:lnSpc>
                <a:spcPct val="100000"/>
              </a:lnSpc>
              <a:spcAft>
                <a:spcPts val="1140"/>
              </a:spcAft>
            </a:pPr>
            <a:r>
              <a:rPr b="0" lang="pt-BR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	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Picture 1" descr=""/>
          <p:cNvPicPr/>
          <p:nvPr/>
        </p:nvPicPr>
        <p:blipFill>
          <a:blip r:embed="rId1"/>
          <a:stretch/>
        </p:blipFill>
        <p:spPr>
          <a:xfrm>
            <a:off x="4052160" y="4145040"/>
            <a:ext cx="5750640" cy="2739600"/>
          </a:xfrm>
          <a:prstGeom prst="rect">
            <a:avLst/>
          </a:prstGeom>
          <a:ln w="0">
            <a:noFill/>
          </a:ln>
        </p:spPr>
      </p:pic>
      <p:sp>
        <p:nvSpPr>
          <p:cNvPr id="189" name="Oval 2"/>
          <p:cNvSpPr/>
          <p:nvPr/>
        </p:nvSpPr>
        <p:spPr>
          <a:xfrm>
            <a:off x="4154040" y="6549120"/>
            <a:ext cx="253080" cy="2156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0" name="Oval 3"/>
          <p:cNvSpPr/>
          <p:nvPr/>
        </p:nvSpPr>
        <p:spPr>
          <a:xfrm>
            <a:off x="4519080" y="6557040"/>
            <a:ext cx="25272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1" name="Oval 4"/>
          <p:cNvSpPr/>
          <p:nvPr/>
        </p:nvSpPr>
        <p:spPr>
          <a:xfrm>
            <a:off x="4938480" y="6549120"/>
            <a:ext cx="253080" cy="2156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2" name="Oval 5"/>
          <p:cNvSpPr/>
          <p:nvPr/>
        </p:nvSpPr>
        <p:spPr>
          <a:xfrm>
            <a:off x="5303520" y="6549120"/>
            <a:ext cx="253080" cy="2156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3" name="Oval 6"/>
          <p:cNvSpPr/>
          <p:nvPr/>
        </p:nvSpPr>
        <p:spPr>
          <a:xfrm>
            <a:off x="6089040" y="6557040"/>
            <a:ext cx="25308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4" name="Oval 7"/>
          <p:cNvSpPr/>
          <p:nvPr/>
        </p:nvSpPr>
        <p:spPr>
          <a:xfrm>
            <a:off x="5691600" y="6557040"/>
            <a:ext cx="253080" cy="2156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5" name="Oval 8"/>
          <p:cNvSpPr/>
          <p:nvPr/>
        </p:nvSpPr>
        <p:spPr>
          <a:xfrm>
            <a:off x="7229520" y="6559560"/>
            <a:ext cx="25308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6" name="Oval 9"/>
          <p:cNvSpPr/>
          <p:nvPr/>
        </p:nvSpPr>
        <p:spPr>
          <a:xfrm>
            <a:off x="7613640" y="6528240"/>
            <a:ext cx="25308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7" name="Oval 1"/>
          <p:cNvSpPr/>
          <p:nvPr/>
        </p:nvSpPr>
        <p:spPr>
          <a:xfrm>
            <a:off x="8011440" y="6521400"/>
            <a:ext cx="25308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8" name="Oval 10"/>
          <p:cNvSpPr/>
          <p:nvPr/>
        </p:nvSpPr>
        <p:spPr>
          <a:xfrm>
            <a:off x="6436800" y="6552720"/>
            <a:ext cx="25308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199" name="Oval 11"/>
          <p:cNvSpPr/>
          <p:nvPr/>
        </p:nvSpPr>
        <p:spPr>
          <a:xfrm>
            <a:off x="6833160" y="6552720"/>
            <a:ext cx="253080" cy="2160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56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Review Lecture 09 - GANs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CustomShape 66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67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Picture 2" descr=""/>
          <p:cNvPicPr/>
          <p:nvPr/>
        </p:nvPicPr>
        <p:blipFill>
          <a:blip r:embed="rId1"/>
          <a:stretch/>
        </p:blipFill>
        <p:spPr>
          <a:xfrm>
            <a:off x="5029200" y="1600200"/>
            <a:ext cx="3656520" cy="1359360"/>
          </a:xfrm>
          <a:prstGeom prst="rect">
            <a:avLst/>
          </a:prstGeom>
          <a:ln w="0">
            <a:noFill/>
          </a:ln>
        </p:spPr>
      </p:pic>
      <p:pic>
        <p:nvPicPr>
          <p:cNvPr id="204" name="Picture 3" descr=""/>
          <p:cNvPicPr/>
          <p:nvPr/>
        </p:nvPicPr>
        <p:blipFill>
          <a:blip r:embed="rId2"/>
          <a:stretch/>
        </p:blipFill>
        <p:spPr>
          <a:xfrm>
            <a:off x="4573440" y="3164400"/>
            <a:ext cx="4569480" cy="2156760"/>
          </a:xfrm>
          <a:prstGeom prst="rect">
            <a:avLst/>
          </a:prstGeom>
          <a:ln w="0">
            <a:noFill/>
          </a:ln>
        </p:spPr>
      </p:pic>
      <p:pic>
        <p:nvPicPr>
          <p:cNvPr id="205" name="Picture 4" descr=""/>
          <p:cNvPicPr/>
          <p:nvPr/>
        </p:nvPicPr>
        <p:blipFill>
          <a:blip r:embed="rId3"/>
          <a:stretch/>
        </p:blipFill>
        <p:spPr>
          <a:xfrm>
            <a:off x="1193400" y="2129400"/>
            <a:ext cx="1777320" cy="1141920"/>
          </a:xfrm>
          <a:prstGeom prst="rect">
            <a:avLst/>
          </a:prstGeom>
          <a:ln w="0">
            <a:noFill/>
          </a:ln>
        </p:spPr>
      </p:pic>
      <p:sp>
        <p:nvSpPr>
          <p:cNvPr id="206" name="CustomShape 65"/>
          <p:cNvSpPr/>
          <p:nvPr/>
        </p:nvSpPr>
        <p:spPr>
          <a:xfrm>
            <a:off x="427320" y="173952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Discriminative vs Generative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Deep Generative Networks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Generator – Discriminator Architecture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Generative Loss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4"/>
          <a:stretch/>
        </p:blipFill>
        <p:spPr>
          <a:xfrm>
            <a:off x="656640" y="5414400"/>
            <a:ext cx="2578680" cy="1370520"/>
          </a:xfrm>
          <a:prstGeom prst="rect">
            <a:avLst/>
          </a:prstGeom>
          <a:ln w="0">
            <a:noFill/>
          </a:ln>
        </p:spPr>
      </p:pic>
      <p:pic>
        <p:nvPicPr>
          <p:cNvPr id="208" name="Picture 6" descr=""/>
          <p:cNvPicPr/>
          <p:nvPr/>
        </p:nvPicPr>
        <p:blipFill>
          <a:blip r:embed="rId5"/>
          <a:stretch/>
        </p:blipFill>
        <p:spPr>
          <a:xfrm>
            <a:off x="391320" y="5212440"/>
            <a:ext cx="3108600" cy="27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64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Review Lecture 09 - GANs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68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78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Picture 7" descr=""/>
          <p:cNvPicPr/>
          <p:nvPr/>
        </p:nvPicPr>
        <p:blipFill>
          <a:blip r:embed="rId1"/>
          <a:stretch/>
        </p:blipFill>
        <p:spPr>
          <a:xfrm>
            <a:off x="3079080" y="2168640"/>
            <a:ext cx="3777840" cy="257040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79"/>
          <p:cNvSpPr/>
          <p:nvPr/>
        </p:nvSpPr>
        <p:spPr>
          <a:xfrm>
            <a:off x="427320" y="173952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Pix2Pix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Encoder-Decoder Architecture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Image Translation Task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Picture 8" descr=""/>
          <p:cNvPicPr/>
          <p:nvPr/>
        </p:nvPicPr>
        <p:blipFill>
          <a:blip r:embed="rId2"/>
          <a:stretch/>
        </p:blipFill>
        <p:spPr>
          <a:xfrm>
            <a:off x="2651040" y="5185800"/>
            <a:ext cx="4339080" cy="15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75"/>
          <p:cNvSpPr/>
          <p:nvPr/>
        </p:nvSpPr>
        <p:spPr>
          <a:xfrm>
            <a:off x="360000" y="333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Unsupervised Representation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76"/>
          <p:cNvSpPr/>
          <p:nvPr/>
        </p:nvSpPr>
        <p:spPr>
          <a:xfrm>
            <a:off x="540000" y="4680000"/>
            <a:ext cx="9171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3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8" name="CustomShape 14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15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16"/>
          <p:cNvSpPr/>
          <p:nvPr/>
        </p:nvSpPr>
        <p:spPr>
          <a:xfrm>
            <a:off x="360000" y="1692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Representation is a feature of data that can entangle and hide more or less the different explanatory factors or variation behind the data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Image Embeddings, Token Embeddings (NLP)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Latent Space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"/>
          <p:cNvSpPr/>
          <p:nvPr/>
        </p:nvSpPr>
        <p:spPr>
          <a:xfrm>
            <a:off x="101160" y="727560"/>
            <a:ext cx="812736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Representation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378000" y="3657600"/>
            <a:ext cx="5335920" cy="159912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6172200" y="2057400"/>
            <a:ext cx="3199320" cy="183960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228600" y="6400800"/>
            <a:ext cx="995472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Bengio, Yoshua, Aaron Courville, and Pascal Vincent. "Representation learning: A review and new perspectives." IEEE transactions on pattern analysis and machine intelligence 35.8 (2013): 1798-1828.)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6172200" y="4114800"/>
            <a:ext cx="3427920" cy="20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4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360000" y="1692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Supervised approaches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achieve outstanding results in many domains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Dependence on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vast annotated datasets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Manual annotation is expensive and time-consuming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Limited scalability to new domains or tasks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Generalization issues across datasets and environments (overfitting)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Need for learning meaningful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representations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without supervision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101160" y="727560"/>
            <a:ext cx="812736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Supervised Learning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7938000" y="1514880"/>
            <a:ext cx="2141640" cy="214164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2335320" y="4800600"/>
            <a:ext cx="6121800" cy="188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7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4" name="CustomShape 18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19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ustomShape 20"/>
          <p:cNvSpPr/>
          <p:nvPr/>
        </p:nvSpPr>
        <p:spPr>
          <a:xfrm>
            <a:off x="360000" y="1692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Unsupervised Learning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Dimensionality Reduction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Clustering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Denoising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Representation Learning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101160" y="727560"/>
            <a:ext cx="904176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Autoencoders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4114800" y="2743200"/>
            <a:ext cx="4866480" cy="273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26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0" name="CustomShape 27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28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29"/>
          <p:cNvSpPr/>
          <p:nvPr/>
        </p:nvSpPr>
        <p:spPr>
          <a:xfrm>
            <a:off x="360000" y="1692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Encoder – Decoder Architecture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Recover the input data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MSE Loss (most common, but others are possible)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101160" y="727560"/>
            <a:ext cx="9041760" cy="64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Autoencoders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3677040" y="5767200"/>
            <a:ext cx="2494080" cy="8611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2165400" y="3429000"/>
            <a:ext cx="5893920" cy="215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6808</TotalTime>
  <Application>LibreOffice/24.2.7.2$Linux_X86_64 LibreOffice_project/420$Build-2</Application>
  <AppVersion>15.0000</AppVersion>
  <Words>348</Words>
  <Paragraphs>105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2025-10-29T18:26:57Z</dcterms:modified>
  <cp:revision>175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